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22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6"/>
  </p:notesMasterIdLst>
  <p:sldIdLst>
    <p:sldId id="438" r:id="rId2"/>
    <p:sldId id="274" r:id="rId3"/>
    <p:sldId id="353" r:id="rId4"/>
    <p:sldId id="441" r:id="rId5"/>
    <p:sldId id="282" r:id="rId6"/>
    <p:sldId id="313" r:id="rId7"/>
    <p:sldId id="338" r:id="rId8"/>
    <p:sldId id="363" r:id="rId9"/>
    <p:sldId id="452" r:id="rId10"/>
    <p:sldId id="453" r:id="rId11"/>
    <p:sldId id="442" r:id="rId12"/>
    <p:sldId id="449" r:id="rId13"/>
    <p:sldId id="443" r:id="rId14"/>
    <p:sldId id="364" r:id="rId15"/>
    <p:sldId id="451" r:id="rId16"/>
    <p:sldId id="444" r:id="rId17"/>
    <p:sldId id="450" r:id="rId18"/>
    <p:sldId id="365" r:id="rId19"/>
    <p:sldId id="446" r:id="rId20"/>
    <p:sldId id="447" r:id="rId21"/>
    <p:sldId id="448" r:id="rId22"/>
    <p:sldId id="454" r:id="rId23"/>
    <p:sldId id="456" r:id="rId24"/>
    <p:sldId id="45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323232"/>
    <a:srgbClr val="E9A400"/>
    <a:srgbClr val="42424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 snapVertSplitter="1">
    <p:restoredLeft sz="15620"/>
    <p:restoredTop sz="85086" autoAdjust="0"/>
  </p:normalViewPr>
  <p:slideViewPr>
    <p:cSldViewPr snapToGrid="0" snapToObjects="1">
      <p:cViewPr varScale="1">
        <p:scale>
          <a:sx n="95" d="100"/>
          <a:sy n="95" d="100"/>
        </p:scale>
        <p:origin x="-12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76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1" Type="http://schemas.openxmlformats.org/officeDocument/2006/relationships/tableStyles" Target="tableStyles.xml"/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printerSettings" Target="printerSettings/printerSettings1.bin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11" Type="http://schemas.openxmlformats.org/officeDocument/2006/relationships/slide" Target="slides/slide10.xml"/><Relationship Id="rId29" Type="http://schemas.openxmlformats.org/officeDocument/2006/relationships/viewProps" Target="viewProps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61E8F-4E15-A840-9658-105F9DD3DE22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4DA2A-F2F4-D74A-8AEC-1933B33E9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4DA2A-F2F4-D74A-8AEC-1933B33E97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Lukasz Please add descriptive text: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„A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Pilot-Job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point of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.“</a:t>
            </a:r>
            <a:endParaRPr lang="en-US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4DA2A-F2F4-D74A-8AEC-1933B33E97E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3231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1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14963" cy="41005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E8BC8-EE91-D843-BCA2-CBD8D82325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8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4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94958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aga.cct.lsu.edu/" TargetMode="External"/><Relationship Id="rId6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3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519" y="2471139"/>
            <a:ext cx="8548701" cy="2945979"/>
          </a:xfrm>
        </p:spPr>
        <p:txBody>
          <a:bodyPr>
            <a:normAutofit/>
          </a:bodyPr>
          <a:lstStyle/>
          <a:p>
            <a:r>
              <a:rPr lang="en-US" dirty="0" smtClean="0"/>
              <a:t>	</a:t>
            </a:r>
            <a:r>
              <a:rPr lang="en-US" sz="2200" dirty="0" smtClean="0"/>
              <a:t>Andre </a:t>
            </a:r>
            <a:r>
              <a:rPr lang="en-US" sz="2200" dirty="0" err="1" smtClean="0"/>
              <a:t>Luckow</a:t>
            </a:r>
            <a:r>
              <a:rPr lang="en-US" sz="2200" dirty="0" smtClean="0"/>
              <a:t>, Lukasz </a:t>
            </a:r>
            <a:r>
              <a:rPr lang="en-US" sz="2200" dirty="0" err="1" smtClean="0"/>
              <a:t>Lacinski</a:t>
            </a:r>
            <a:r>
              <a:rPr lang="en-US" sz="2200" dirty="0" smtClean="0"/>
              <a:t> and Shantenu Jha</a:t>
            </a:r>
          </a:p>
          <a:p>
            <a:r>
              <a:rPr lang="en-US" sz="2400" dirty="0" smtClean="0"/>
              <a:t>	</a:t>
            </a:r>
            <a:r>
              <a:rPr lang="en-US" sz="2400" dirty="0" smtClean="0">
                <a:hlinkClick r:id="rId3"/>
              </a:rPr>
              <a:t>http://saga.cct.lsu.edu/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518" y="1544470"/>
            <a:ext cx="8569881" cy="87782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SAGA </a:t>
            </a:r>
            <a:r>
              <a:rPr lang="en-US" sz="2400" dirty="0" err="1" smtClean="0"/>
              <a:t>BigJob</a:t>
            </a:r>
            <a:r>
              <a:rPr lang="en-US" sz="2400" dirty="0" smtClean="0"/>
              <a:t>: An Extensible, Interoperable Pilot-Job Abstraction for Distributed Applications &amp; Systems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5615" y="5628515"/>
            <a:ext cx="584304" cy="584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176" y="5791067"/>
            <a:ext cx="1079685" cy="421752"/>
          </a:xfrm>
          <a:prstGeom prst="rect">
            <a:avLst/>
          </a:prstGeom>
        </p:spPr>
      </p:pic>
      <p:pic>
        <p:nvPicPr>
          <p:cNvPr id="8" name="Picture 7" descr="EPSRC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527" y="5688645"/>
            <a:ext cx="1211385" cy="403795"/>
          </a:xfrm>
          <a:prstGeom prst="rect">
            <a:avLst/>
          </a:prstGeom>
        </p:spPr>
      </p:pic>
      <p:pic>
        <p:nvPicPr>
          <p:cNvPr id="11" name="Content Placeholder 3" descr="distributed_pilot_job.png"/>
          <p:cNvPicPr>
            <a:picLocks noChangeAspect="1"/>
          </p:cNvPicPr>
          <p:nvPr/>
        </p:nvPicPr>
        <p:blipFill>
          <a:blip r:embed="rId7"/>
          <a:srcRect l="-7759" r="-7759"/>
          <a:stretch>
            <a:fillRect/>
          </a:stretch>
        </p:blipFill>
        <p:spPr>
          <a:xfrm>
            <a:off x="5353861" y="3157682"/>
            <a:ext cx="3790139" cy="21925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Pilot-Jobs: Commonly Used Abstraction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Pilot-Jobs: Decouple Resource Allocation from Resource-Workload binding</a:t>
            </a:r>
          </a:p>
          <a:p>
            <a:r>
              <a:rPr lang="en-US" dirty="0" smtClean="0"/>
              <a:t>Pilot-Jobs are used for:</a:t>
            </a:r>
          </a:p>
          <a:p>
            <a:pPr lvl="1"/>
            <a:r>
              <a:rPr lang="en-US" dirty="0" smtClean="0"/>
              <a:t>Enhancing resource </a:t>
            </a:r>
            <a:r>
              <a:rPr lang="en-US" dirty="0" err="1" smtClean="0"/>
              <a:t>utilisation</a:t>
            </a:r>
            <a:endParaRPr lang="en-US" dirty="0" smtClean="0"/>
          </a:p>
          <a:p>
            <a:pPr lvl="1"/>
            <a:r>
              <a:rPr lang="en-US" dirty="0" smtClean="0"/>
              <a:t>Lowering wait time for multiple jobs (better </a:t>
            </a:r>
            <a:r>
              <a:rPr lang="en-US" dirty="0" err="1" smtClean="0"/>
              <a:t>predictibility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Facilitate high-throughput simulations</a:t>
            </a:r>
          </a:p>
          <a:p>
            <a:pPr lvl="1"/>
            <a:r>
              <a:rPr lang="en-US" dirty="0" smtClean="0"/>
              <a:t>Basis for Application-level Scheduling Resource binding</a:t>
            </a:r>
          </a:p>
          <a:p>
            <a:r>
              <a:rPr lang="en-US" dirty="0" err="1" smtClean="0"/>
              <a:t>Falkon</a:t>
            </a:r>
            <a:r>
              <a:rPr lang="en-US" dirty="0" smtClean="0"/>
              <a:t>, Condor Glide-in</a:t>
            </a:r>
          </a:p>
          <a:p>
            <a:pPr lvl="1"/>
            <a:r>
              <a:rPr lang="en-US" dirty="0" smtClean="0"/>
              <a:t>Do not support MPI</a:t>
            </a:r>
          </a:p>
          <a:p>
            <a:pPr lvl="1"/>
            <a:r>
              <a:rPr lang="en-US" dirty="0" smtClean="0"/>
              <a:t>All of the above are coupled/bound to specific back-ends</a:t>
            </a:r>
          </a:p>
          <a:p>
            <a:r>
              <a:rPr lang="en-US" dirty="0" err="1" smtClean="0"/>
              <a:t>Ganga</a:t>
            </a:r>
            <a:r>
              <a:rPr lang="en-US" dirty="0" smtClean="0"/>
              <a:t>-Diane (EGEE/EGI), DIRAC/WMS, PANDA</a:t>
            </a:r>
          </a:p>
          <a:p>
            <a:pPr lvl="1"/>
            <a:r>
              <a:rPr lang="en-US" dirty="0" smtClean="0"/>
              <a:t>Frameworks based upon Pilot-Jobs (pull model</a:t>
            </a:r>
            <a:r>
              <a:rPr lang="en-US" dirty="0" smtClean="0"/>
              <a:t>) for specific PGI</a:t>
            </a:r>
            <a:endParaRPr 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SAGA Pilot-Job:  Condor </a:t>
            </a:r>
            <a:endParaRPr lang="en-US" sz="2600" dirty="0"/>
          </a:p>
        </p:txBody>
      </p:sp>
      <p:pic>
        <p:nvPicPr>
          <p:cNvPr id="6" name="Content Placeholder 5" descr="bigjob_condor_v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323" r="-24323"/>
          <a:stretch>
            <a:fillRect/>
          </a:stretch>
        </p:blipFill>
        <p:spPr>
          <a:xfrm>
            <a:off x="757947" y="1529879"/>
            <a:ext cx="8516968" cy="492706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SAGA Pilot-Job:  Condor (2) </a:t>
            </a:r>
            <a:endParaRPr lang="en-US" sz="2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Re-use of the Condor Glide-In native Pilot-Job functionality</a:t>
            </a:r>
          </a:p>
          <a:p>
            <a:r>
              <a:rPr lang="en-US" dirty="0" smtClean="0"/>
              <a:t>To use </a:t>
            </a:r>
            <a:r>
              <a:rPr lang="en-US" dirty="0" err="1" smtClean="0"/>
              <a:t>BigJob</a:t>
            </a:r>
            <a:r>
              <a:rPr lang="en-US" dirty="0" smtClean="0"/>
              <a:t> Condor a local Condor pool is required</a:t>
            </a:r>
          </a:p>
          <a:p>
            <a:r>
              <a:rPr lang="en-US" dirty="0" smtClean="0"/>
              <a:t>With the instantiation of a big-job object a Condor Glide-In (Condor-G) job is started at the remote resource via the SAGA Condor adaptor</a:t>
            </a:r>
          </a:p>
          <a:p>
            <a:r>
              <a:rPr lang="en-US" dirty="0" smtClean="0"/>
              <a:t>The Condor-G job starts the master and </a:t>
            </a:r>
            <a:r>
              <a:rPr lang="en-US" dirty="0" err="1" smtClean="0"/>
              <a:t>startd</a:t>
            </a:r>
            <a:r>
              <a:rPr lang="en-US" dirty="0" smtClean="0"/>
              <a:t> daemon on the remote resource and adds these resources to the local Condor pool</a:t>
            </a:r>
          </a:p>
          <a:p>
            <a:r>
              <a:rPr lang="en-US" dirty="0" smtClean="0"/>
              <a:t>Sub-jobs are dispatched to remote resources via the SAGA Condor adaptor and the local Condor pool</a:t>
            </a:r>
          </a:p>
          <a:p>
            <a:r>
              <a:rPr lang="en-US" dirty="0" smtClean="0"/>
              <a:t>Advanced Condor capabilities, such as matchmaking, scheduling and automatic re-scheduling, are re-used 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8406389" y="1710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SAGA Pilot-Job:  Cloud </a:t>
            </a:r>
            <a:endParaRPr lang="en-US" sz="2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SAGA </a:t>
            </a:r>
            <a:r>
              <a:rPr lang="en-US" dirty="0" err="1" smtClean="0"/>
              <a:t>BigJob</a:t>
            </a:r>
            <a:r>
              <a:rPr lang="en-US" dirty="0" smtClean="0"/>
              <a:t> API provides unified abstraction to different Cloud </a:t>
            </a:r>
            <a:r>
              <a:rPr lang="en-US" dirty="0" err="1" smtClean="0"/>
              <a:t>backends</a:t>
            </a:r>
            <a:r>
              <a:rPr lang="en-US" dirty="0" smtClean="0"/>
              <a:t>. Backend specifics are encapsulated in a resource adaptor:</a:t>
            </a:r>
          </a:p>
          <a:p>
            <a:pPr lvl="1"/>
            <a:r>
              <a:rPr lang="en-US" dirty="0" smtClean="0"/>
              <a:t>Amazon EC2</a:t>
            </a:r>
          </a:p>
          <a:p>
            <a:pPr lvl="1"/>
            <a:r>
              <a:rPr lang="en-US" dirty="0" smtClean="0"/>
              <a:t>Eucalyptus (</a:t>
            </a:r>
            <a:r>
              <a:rPr lang="en-US" dirty="0" err="1" smtClean="0"/>
              <a:t>FutureGrid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Nimbus (</a:t>
            </a:r>
            <a:r>
              <a:rPr lang="en-US" dirty="0" err="1" smtClean="0"/>
              <a:t>ScienceCloud</a:t>
            </a:r>
            <a:r>
              <a:rPr lang="en-US" dirty="0" smtClean="0"/>
              <a:t>)</a:t>
            </a:r>
          </a:p>
          <a:p>
            <a:r>
              <a:rPr lang="en-US" dirty="0" smtClean="0"/>
              <a:t>VM images are setup during the initialization of big-job object</a:t>
            </a:r>
          </a:p>
          <a:p>
            <a:r>
              <a:rPr lang="en-US" dirty="0" smtClean="0"/>
              <a:t>No agent on image necessary – sub-jobs are directly dispatched by the </a:t>
            </a:r>
            <a:r>
              <a:rPr lang="en-US" dirty="0" err="1" smtClean="0"/>
              <a:t>BigJob</a:t>
            </a:r>
            <a:r>
              <a:rPr lang="en-US" dirty="0" smtClean="0"/>
              <a:t> Manager via the SAGA SSH adaptor</a:t>
            </a:r>
          </a:p>
          <a:p>
            <a:r>
              <a:rPr lang="en-US" dirty="0" smtClean="0"/>
              <a:t>Full support for MPI jobs on virtual VM clusters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Deployment &amp; Scheduling of  Multiple  Infrastructure Independent Pilot-Jobs</a:t>
            </a:r>
            <a:endParaRPr lang="en-US" sz="2400" dirty="0"/>
          </a:p>
        </p:txBody>
      </p:sp>
      <p:pic>
        <p:nvPicPr>
          <p:cNvPr id="4" name="Content Placeholder 3" descr="distributed_pilot_job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759" r="-7759"/>
          <a:stretch>
            <a:fillRect/>
          </a:stretch>
        </p:blipFill>
        <p:spPr>
          <a:xfrm>
            <a:off x="647150" y="1485441"/>
            <a:ext cx="8225371" cy="47583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BigJob</a:t>
            </a:r>
            <a:r>
              <a:rPr lang="en-US" dirty="0" smtClean="0"/>
              <a:t> Start-up Times</a:t>
            </a:r>
            <a:endParaRPr lang="en-US" dirty="0"/>
          </a:p>
        </p:txBody>
      </p:sp>
      <p:pic>
        <p:nvPicPr>
          <p:cNvPr id="4" name="Content Placeholder 3" descr="setup_time_xls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10" r="-510"/>
          <a:stretch>
            <a:fillRect/>
          </a:stretch>
        </p:blipFill>
        <p:spPr>
          <a:xfrm>
            <a:off x="662697" y="1529880"/>
            <a:ext cx="7966954" cy="4608884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2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1914" y="1504002"/>
            <a:ext cx="2409825" cy="1649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686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dirty="0" smtClean="0"/>
              <a:t>Generalized Ensemble Methods:</a:t>
            </a:r>
            <a:br>
              <a:rPr lang="en-GB" sz="2800" dirty="0" smtClean="0"/>
            </a:br>
            <a:r>
              <a:rPr lang="en-GB" sz="2800" dirty="0" smtClean="0"/>
              <a:t>Ensembles Can Enhance Sampling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47626" y="1593849"/>
            <a:ext cx="4211636" cy="4460876"/>
          </a:xfrm>
        </p:spPr>
        <p:txBody>
          <a:bodyPr>
            <a:noAutofit/>
          </a:bodyPr>
          <a:lstStyle/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Sampling is the challenge:</a:t>
            </a:r>
          </a:p>
          <a:p>
            <a:pPr lvl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Long run </a:t>
            </a:r>
            <a:r>
              <a:rPr lang="en-GB" sz="1700" dirty="0" err="1" smtClean="0">
                <a:latin typeface="Avant Garde Gothic" pitchFamily="32" charset="0"/>
              </a:rPr>
              <a:t>vs</a:t>
            </a:r>
            <a:r>
              <a:rPr lang="en-GB" sz="1700" dirty="0" smtClean="0">
                <a:latin typeface="Avant Garde Gothic" pitchFamily="32" charset="0"/>
              </a:rPr>
              <a:t> multiple short runs?</a:t>
            </a:r>
          </a:p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Task Level Parallelism </a:t>
            </a:r>
          </a:p>
          <a:p>
            <a:pPr marL="715963" lvl="1" indent="-258763" eaLnBrk="1" hangingPunct="1">
              <a:lnSpc>
                <a:spcPct val="93000"/>
              </a:lnSpc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Embarrassingly distributable!</a:t>
            </a:r>
          </a:p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Create replicas of initial configuration. </a:t>
            </a:r>
          </a:p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Spawn 'N' replicas over different machine</a:t>
            </a:r>
          </a:p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RE: Run for time </a:t>
            </a:r>
            <a:r>
              <a:rPr lang="en-GB" sz="1700" i="1" dirty="0" err="1" smtClean="0">
                <a:latin typeface="Avant Garde Gothic" pitchFamily="32" charset="0"/>
              </a:rPr>
              <a:t>t</a:t>
            </a:r>
            <a:r>
              <a:rPr lang="en-GB" sz="1700" i="1" dirty="0" smtClean="0">
                <a:latin typeface="Avant Garde Gothic" pitchFamily="32" charset="0"/>
              </a:rPr>
              <a:t> ; </a:t>
            </a:r>
            <a:r>
              <a:rPr lang="en-GB" sz="1700" dirty="0" smtClean="0">
                <a:latin typeface="Avant Garde Gothic" pitchFamily="32" charset="0"/>
              </a:rPr>
              <a:t>Attempt configuration swap. Run for further time </a:t>
            </a:r>
            <a:r>
              <a:rPr lang="en-GB" sz="1700" dirty="0" err="1" smtClean="0">
                <a:latin typeface="Avant Garde Gothic" pitchFamily="32" charset="0"/>
              </a:rPr>
              <a:t>t</a:t>
            </a:r>
            <a:r>
              <a:rPr lang="en-GB" sz="1700" dirty="0" smtClean="0">
                <a:latin typeface="Avant Garde Gothic" pitchFamily="32" charset="0"/>
              </a:rPr>
              <a:t>; Repeat till finish</a:t>
            </a:r>
          </a:p>
          <a:p>
            <a:pPr lvl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We will not study Exchanges here</a:t>
            </a:r>
            <a:endParaRPr lang="en-GB" sz="1700" dirty="0">
              <a:latin typeface="Avant Garde Gothic" pitchFamily="32" charset="0"/>
            </a:endParaRPr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1652588" y="2655888"/>
            <a:ext cx="342900" cy="336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76" y="2979738"/>
            <a:ext cx="2425700" cy="1282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118302" y="1593850"/>
            <a:ext cx="2828926" cy="2586038"/>
            <a:chOff x="3676" y="652"/>
            <a:chExt cx="2061" cy="1628"/>
          </a:xfrm>
        </p:grpSpPr>
        <p:pic>
          <p:nvPicPr>
            <p:cNvPr id="36914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02" y="652"/>
              <a:ext cx="203" cy="2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6915" name="Text Box 7"/>
            <p:cNvSpPr txBox="1">
              <a:spLocks noChangeArrowheads="1"/>
            </p:cNvSpPr>
            <p:nvPr/>
          </p:nvSpPr>
          <p:spPr bwMode="auto">
            <a:xfrm>
              <a:off x="5341" y="1322"/>
              <a:ext cx="397" cy="95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3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200">
                  <a:solidFill>
                    <a:srgbClr val="000000"/>
                  </a:solidFill>
                </a:rPr>
                <a:t>R</a:t>
              </a:r>
              <a:r>
                <a:rPr lang="en-GB" sz="3200" baseline="-33000">
                  <a:solidFill>
                    <a:srgbClr val="000000"/>
                  </a:solidFill>
                </a:rPr>
                <a:t>N</a:t>
              </a:r>
            </a:p>
          </p:txBody>
        </p:sp>
        <p:sp>
          <p:nvSpPr>
            <p:cNvPr id="36916" name="Text Box 8"/>
            <p:cNvSpPr txBox="1">
              <a:spLocks noChangeArrowheads="1"/>
            </p:cNvSpPr>
            <p:nvPr/>
          </p:nvSpPr>
          <p:spPr bwMode="auto">
            <a:xfrm>
              <a:off x="5354" y="723"/>
              <a:ext cx="355" cy="95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3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200">
                  <a:solidFill>
                    <a:srgbClr val="000000"/>
                  </a:solidFill>
                </a:rPr>
                <a:t>R</a:t>
              </a:r>
              <a:r>
                <a:rPr lang="en-GB" sz="3200" baseline="-33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6917" name="Line 9"/>
            <p:cNvSpPr>
              <a:spLocks noChangeShapeType="1"/>
            </p:cNvSpPr>
            <p:nvPr/>
          </p:nvSpPr>
          <p:spPr bwMode="auto">
            <a:xfrm flipV="1">
              <a:off x="4095" y="693"/>
              <a:ext cx="1103" cy="32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918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76" y="760"/>
              <a:ext cx="472" cy="54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6919" name="Picture 1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21" y="891"/>
              <a:ext cx="167" cy="18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6920" name="Picture 1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221" y="1079"/>
              <a:ext cx="165" cy="18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6921" name="Text Box 13"/>
            <p:cNvSpPr txBox="1">
              <a:spLocks noChangeArrowheads="1"/>
            </p:cNvSpPr>
            <p:nvPr/>
          </p:nvSpPr>
          <p:spPr bwMode="auto">
            <a:xfrm>
              <a:off x="5354" y="929"/>
              <a:ext cx="355" cy="95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3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200">
                  <a:solidFill>
                    <a:srgbClr val="000000"/>
                  </a:solidFill>
                </a:rPr>
                <a:t>R</a:t>
              </a:r>
              <a:r>
                <a:rPr lang="en-GB" sz="3200" baseline="-33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6922" name="Text Box 14"/>
            <p:cNvSpPr txBox="1">
              <a:spLocks noChangeArrowheads="1"/>
            </p:cNvSpPr>
            <p:nvPr/>
          </p:nvSpPr>
          <p:spPr bwMode="auto">
            <a:xfrm>
              <a:off x="5354" y="1116"/>
              <a:ext cx="355" cy="95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3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200">
                  <a:solidFill>
                    <a:srgbClr val="000000"/>
                  </a:solidFill>
                </a:rPr>
                <a:t>R</a:t>
              </a:r>
              <a:r>
                <a:rPr lang="en-GB" sz="3200" baseline="-330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6923" name="Line 15"/>
            <p:cNvSpPr>
              <a:spLocks noChangeShapeType="1"/>
            </p:cNvSpPr>
            <p:nvPr/>
          </p:nvSpPr>
          <p:spPr bwMode="auto">
            <a:xfrm flipV="1">
              <a:off x="4095" y="937"/>
              <a:ext cx="1123" cy="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4" name="Line 16"/>
            <p:cNvSpPr>
              <a:spLocks noChangeShapeType="1"/>
            </p:cNvSpPr>
            <p:nvPr/>
          </p:nvSpPr>
          <p:spPr bwMode="auto">
            <a:xfrm>
              <a:off x="4095" y="1004"/>
              <a:ext cx="1103" cy="16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5" name="Line 17"/>
            <p:cNvSpPr>
              <a:spLocks noChangeShapeType="1"/>
            </p:cNvSpPr>
            <p:nvPr/>
          </p:nvSpPr>
          <p:spPr bwMode="auto">
            <a:xfrm>
              <a:off x="4095" y="1004"/>
              <a:ext cx="1103" cy="356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926" name="Picture 1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44" y="1308"/>
              <a:ext cx="167" cy="18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6927" name="Oval 19"/>
            <p:cNvSpPr>
              <a:spLocks noChangeArrowheads="1"/>
            </p:cNvSpPr>
            <p:nvPr/>
          </p:nvSpPr>
          <p:spPr bwMode="auto">
            <a:xfrm>
              <a:off x="5414" y="1012"/>
              <a:ext cx="26" cy="26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8" name="Oval 20"/>
            <p:cNvSpPr>
              <a:spLocks noChangeArrowheads="1"/>
            </p:cNvSpPr>
            <p:nvPr/>
          </p:nvSpPr>
          <p:spPr bwMode="auto">
            <a:xfrm>
              <a:off x="5425" y="1398"/>
              <a:ext cx="26" cy="26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4211637" y="4192587"/>
            <a:ext cx="4703763" cy="3197225"/>
            <a:chOff x="2660" y="2305"/>
            <a:chExt cx="2963" cy="2014"/>
          </a:xfrm>
        </p:grpSpPr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2785" y="2305"/>
              <a:ext cx="2838" cy="2014"/>
              <a:chOff x="2785" y="2305"/>
              <a:chExt cx="2838" cy="2014"/>
            </a:xfrm>
          </p:grpSpPr>
          <p:sp>
            <p:nvSpPr>
              <p:cNvPr id="36877" name="Text Box 23"/>
              <p:cNvSpPr txBox="1">
                <a:spLocks noChangeArrowheads="1"/>
              </p:cNvSpPr>
              <p:nvPr/>
            </p:nvSpPr>
            <p:spPr bwMode="auto">
              <a:xfrm>
                <a:off x="3865" y="3241"/>
                <a:ext cx="108" cy="5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150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GB" i="1">
                    <a:solidFill>
                      <a:srgbClr val="000000"/>
                    </a:solidFill>
                  </a:rPr>
                  <a:t>t</a:t>
                </a:r>
              </a:p>
            </p:txBody>
          </p:sp>
          <p:grpSp>
            <p:nvGrpSpPr>
              <p:cNvPr id="5" name="Group 24"/>
              <p:cNvGrpSpPr>
                <a:grpSpLocks/>
              </p:cNvGrpSpPr>
              <p:nvPr/>
            </p:nvGrpSpPr>
            <p:grpSpPr bwMode="auto">
              <a:xfrm>
                <a:off x="2785" y="2305"/>
                <a:ext cx="2838" cy="2014"/>
                <a:chOff x="2785" y="2305"/>
                <a:chExt cx="2838" cy="2014"/>
              </a:xfrm>
            </p:grpSpPr>
            <p:sp>
              <p:nvSpPr>
                <p:cNvPr id="36879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839" y="2309"/>
                  <a:ext cx="1" cy="1034"/>
                </a:xfrm>
                <a:prstGeom prst="line">
                  <a:avLst/>
                </a:prstGeom>
                <a:noFill/>
                <a:ln w="9360">
                  <a:solidFill>
                    <a:srgbClr val="000000"/>
                  </a:solidFill>
                  <a:miter lim="800000"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" name="Group 26"/>
                <p:cNvGrpSpPr>
                  <a:grpSpLocks/>
                </p:cNvGrpSpPr>
                <p:nvPr/>
              </p:nvGrpSpPr>
              <p:grpSpPr bwMode="auto">
                <a:xfrm>
                  <a:off x="2785" y="2305"/>
                  <a:ext cx="2838" cy="2014"/>
                  <a:chOff x="2785" y="2305"/>
                  <a:chExt cx="2838" cy="2014"/>
                </a:xfrm>
              </p:grpSpPr>
              <p:grpSp>
                <p:nvGrpSpPr>
                  <p:cNvPr id="7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2785" y="2305"/>
                    <a:ext cx="2838" cy="2014"/>
                    <a:chOff x="2785" y="2305"/>
                    <a:chExt cx="2838" cy="2014"/>
                  </a:xfrm>
                </p:grpSpPr>
                <p:grpSp>
                  <p:nvGrpSpPr>
                    <p:cNvPr id="8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85" y="2305"/>
                      <a:ext cx="2838" cy="1323"/>
                      <a:chOff x="2785" y="2305"/>
                      <a:chExt cx="2838" cy="1323"/>
                    </a:xfrm>
                  </p:grpSpPr>
                  <p:grpSp>
                    <p:nvGrpSpPr>
                      <p:cNvPr id="9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81" y="2383"/>
                        <a:ext cx="2060" cy="796"/>
                        <a:chOff x="2981" y="2383"/>
                        <a:chExt cx="2060" cy="796"/>
                      </a:xfrm>
                    </p:grpSpPr>
                    <p:sp>
                      <p:nvSpPr>
                        <p:cNvPr id="36908" name="Line 3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2383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9" name="Line 3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2542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10" name="Line 3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2701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11" name="Line 3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2861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12" name="Line 3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3020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13" name="Line 3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3179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36893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785" y="3254"/>
                        <a:ext cx="1226" cy="1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000000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0" name="Group 3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153" y="2383"/>
                        <a:ext cx="1791" cy="888"/>
                        <a:chOff x="3153" y="2383"/>
                        <a:chExt cx="1791" cy="888"/>
                      </a:xfrm>
                    </p:grpSpPr>
                    <p:sp>
                      <p:nvSpPr>
                        <p:cNvPr id="36897" name="Line 3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153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898" name="Line 3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332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899" name="Line 4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511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0" name="Line 4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690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1" name="Line 4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869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2" name="Line 4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048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3" name="Line 4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227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4" name="Line 4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406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5" name="Line 4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585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6" name="Line 4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4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7" name="Line 4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944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36895" name="Text Box 4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86" y="2305"/>
                        <a:ext cx="381" cy="5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lIns="90000" tIns="46800" rIns="90000" bIns="4680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>
                          <a:tabLst>
                            <a:tab pos="0" algn="l"/>
                            <a:tab pos="457200" algn="l"/>
                            <a:tab pos="914400" algn="l"/>
                            <a:tab pos="1371600" algn="l"/>
                            <a:tab pos="1828800" algn="l"/>
                            <a:tab pos="2286000" algn="l"/>
                            <a:tab pos="2743200" algn="l"/>
                            <a:tab pos="3200400" algn="l"/>
                            <a:tab pos="3657600" algn="l"/>
                            <a:tab pos="4114800" algn="l"/>
                            <a:tab pos="4572000" algn="l"/>
                            <a:tab pos="5029200" algn="l"/>
                            <a:tab pos="5486400" algn="l"/>
                            <a:tab pos="5943600" algn="l"/>
                            <a:tab pos="6400800" algn="l"/>
                            <a:tab pos="6858000" algn="l"/>
                            <a:tab pos="7315200" algn="l"/>
                            <a:tab pos="7772400" algn="l"/>
                            <a:tab pos="8229600" algn="l"/>
                            <a:tab pos="8686800" algn="l"/>
                            <a:tab pos="9144000" algn="l"/>
                          </a:tabLst>
                        </a:pPr>
                        <a:r>
                          <a:rPr lang="en-GB">
                            <a:solidFill>
                              <a:srgbClr val="000000"/>
                            </a:solidFill>
                          </a:rPr>
                          <a:t>hot</a:t>
                        </a:r>
                      </a:p>
                    </p:txBody>
                  </p:sp>
                  <p:sp>
                    <p:nvSpPr>
                      <p:cNvPr id="36896" name="Text Box 5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0" y="3121"/>
                        <a:ext cx="564" cy="5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lIns="90000" tIns="46800" rIns="90000" bIns="4680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>
                          <a:tabLst>
                            <a:tab pos="0" algn="l"/>
                            <a:tab pos="457200" algn="l"/>
                            <a:tab pos="914400" algn="l"/>
                            <a:tab pos="1371600" algn="l"/>
                            <a:tab pos="1828800" algn="l"/>
                            <a:tab pos="2286000" algn="l"/>
                            <a:tab pos="2743200" algn="l"/>
                            <a:tab pos="3200400" algn="l"/>
                            <a:tab pos="3657600" algn="l"/>
                            <a:tab pos="4114800" algn="l"/>
                            <a:tab pos="4572000" algn="l"/>
                            <a:tab pos="5029200" algn="l"/>
                            <a:tab pos="5486400" algn="l"/>
                            <a:tab pos="5943600" algn="l"/>
                            <a:tab pos="6400800" algn="l"/>
                            <a:tab pos="6858000" algn="l"/>
                            <a:tab pos="7315200" algn="l"/>
                            <a:tab pos="7772400" algn="l"/>
                            <a:tab pos="8229600" algn="l"/>
                            <a:tab pos="8686800" algn="l"/>
                            <a:tab pos="9144000" algn="l"/>
                          </a:tabLst>
                        </a:pPr>
                        <a:r>
                          <a:rPr lang="en-GB" dirty="0">
                            <a:solidFill>
                              <a:srgbClr val="000000"/>
                            </a:solidFill>
                          </a:rPr>
                          <a:t>300K</a:t>
                        </a:r>
                      </a:p>
                    </p:txBody>
                  </p:sp>
                </p:grpSp>
                <p:grpSp>
                  <p:nvGrpSpPr>
                    <p:cNvPr id="11" name="Group 5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01" y="3271"/>
                      <a:ext cx="617" cy="1047"/>
                      <a:chOff x="4301" y="3271"/>
                      <a:chExt cx="617" cy="1047"/>
                    </a:xfrm>
                  </p:grpSpPr>
                  <p:sp>
                    <p:nvSpPr>
                      <p:cNvPr id="36887" name="Text Box 5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301" y="3360"/>
                        <a:ext cx="446" cy="9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6888" name="Line 5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600" y="3271"/>
                        <a:ext cx="147" cy="126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333399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6889" name="Line 5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551" y="3271"/>
                        <a:ext cx="24" cy="126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333399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6890" name="Line 5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674" y="3271"/>
                        <a:ext cx="245" cy="126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333399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6891" name="Line 56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4384" y="3271"/>
                        <a:ext cx="115" cy="126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333399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6883" name="Freeform 57"/>
                  <p:cNvSpPr>
                    <a:spLocks noChangeArrowheads="1"/>
                  </p:cNvSpPr>
                  <p:nvPr/>
                </p:nvSpPr>
                <p:spPr bwMode="auto">
                  <a:xfrm>
                    <a:off x="2981" y="2544"/>
                    <a:ext cx="2061" cy="630"/>
                  </a:xfrm>
                  <a:custGeom>
                    <a:avLst/>
                    <a:gdLst>
                      <a:gd name="T0" fmla="*/ 0 w 4032"/>
                      <a:gd name="T1" fmla="*/ 0 h 1632"/>
                      <a:gd name="T2" fmla="*/ 1 w 4032"/>
                      <a:gd name="T3" fmla="*/ 0 h 1632"/>
                      <a:gd name="T4" fmla="*/ 1 w 4032"/>
                      <a:gd name="T5" fmla="*/ 0 h 1632"/>
                      <a:gd name="T6" fmla="*/ 1 w 4032"/>
                      <a:gd name="T7" fmla="*/ 0 h 1632"/>
                      <a:gd name="T8" fmla="*/ 1 w 4032"/>
                      <a:gd name="T9" fmla="*/ 0 h 1632"/>
                      <a:gd name="T10" fmla="*/ 1 w 4032"/>
                      <a:gd name="T11" fmla="*/ 0 h 1632"/>
                      <a:gd name="T12" fmla="*/ 1 w 4032"/>
                      <a:gd name="T13" fmla="*/ 0 h 1632"/>
                      <a:gd name="T14" fmla="*/ 1 w 4032"/>
                      <a:gd name="T15" fmla="*/ 0 h 1632"/>
                      <a:gd name="T16" fmla="*/ 1 w 4032"/>
                      <a:gd name="T17" fmla="*/ 0 h 1632"/>
                      <a:gd name="T18" fmla="*/ 1 w 4032"/>
                      <a:gd name="T19" fmla="*/ 0 h 1632"/>
                      <a:gd name="T20" fmla="*/ 1 w 4032"/>
                      <a:gd name="T21" fmla="*/ 0 h 1632"/>
                      <a:gd name="T22" fmla="*/ 1 w 4032"/>
                      <a:gd name="T23" fmla="*/ 0 h 1632"/>
                      <a:gd name="T24" fmla="*/ 1 w 4032"/>
                      <a:gd name="T25" fmla="*/ 0 h 1632"/>
                      <a:gd name="T26" fmla="*/ 1 w 4032"/>
                      <a:gd name="T27" fmla="*/ 0 h 1632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4032"/>
                      <a:gd name="T43" fmla="*/ 0 h 1632"/>
                      <a:gd name="T44" fmla="*/ 4032 w 4032"/>
                      <a:gd name="T45" fmla="*/ 1632 h 1632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4032" h="1632">
                        <a:moveTo>
                          <a:pt x="0" y="1632"/>
                        </a:moveTo>
                        <a:lnTo>
                          <a:pt x="336" y="1632"/>
                        </a:lnTo>
                        <a:lnTo>
                          <a:pt x="336" y="1248"/>
                        </a:lnTo>
                        <a:lnTo>
                          <a:pt x="1392" y="1248"/>
                        </a:lnTo>
                        <a:lnTo>
                          <a:pt x="1392" y="816"/>
                        </a:lnTo>
                        <a:lnTo>
                          <a:pt x="2064" y="816"/>
                        </a:lnTo>
                        <a:lnTo>
                          <a:pt x="2064" y="1248"/>
                        </a:lnTo>
                        <a:lnTo>
                          <a:pt x="2784" y="1248"/>
                        </a:lnTo>
                        <a:lnTo>
                          <a:pt x="2784" y="816"/>
                        </a:lnTo>
                        <a:lnTo>
                          <a:pt x="3120" y="816"/>
                        </a:lnTo>
                        <a:lnTo>
                          <a:pt x="3120" y="432"/>
                        </a:lnTo>
                        <a:lnTo>
                          <a:pt x="3504" y="432"/>
                        </a:lnTo>
                        <a:lnTo>
                          <a:pt x="3504" y="0"/>
                        </a:lnTo>
                        <a:lnTo>
                          <a:pt x="4032" y="0"/>
                        </a:lnTo>
                      </a:path>
                    </a:pathLst>
                  </a:custGeom>
                  <a:noFill/>
                  <a:ln w="63360">
                    <a:solidFill>
                      <a:srgbClr val="333399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84" name="Freeform 58"/>
                  <p:cNvSpPr>
                    <a:spLocks noChangeArrowheads="1"/>
                  </p:cNvSpPr>
                  <p:nvPr/>
                </p:nvSpPr>
                <p:spPr bwMode="auto">
                  <a:xfrm>
                    <a:off x="2981" y="2379"/>
                    <a:ext cx="2061" cy="648"/>
                  </a:xfrm>
                  <a:custGeom>
                    <a:avLst/>
                    <a:gdLst>
                      <a:gd name="T0" fmla="*/ 0 w 4032"/>
                      <a:gd name="T1" fmla="*/ 0 h 1680"/>
                      <a:gd name="T2" fmla="*/ 1 w 4032"/>
                      <a:gd name="T3" fmla="*/ 0 h 1680"/>
                      <a:gd name="T4" fmla="*/ 1 w 4032"/>
                      <a:gd name="T5" fmla="*/ 0 h 1680"/>
                      <a:gd name="T6" fmla="*/ 1 w 4032"/>
                      <a:gd name="T7" fmla="*/ 0 h 1680"/>
                      <a:gd name="T8" fmla="*/ 1 w 4032"/>
                      <a:gd name="T9" fmla="*/ 0 h 1680"/>
                      <a:gd name="T10" fmla="*/ 1 w 4032"/>
                      <a:gd name="T11" fmla="*/ 0 h 1680"/>
                      <a:gd name="T12" fmla="*/ 1 w 4032"/>
                      <a:gd name="T13" fmla="*/ 0 h 1680"/>
                      <a:gd name="T14" fmla="*/ 1 w 4032"/>
                      <a:gd name="T15" fmla="*/ 0 h 1680"/>
                      <a:gd name="T16" fmla="*/ 1 w 4032"/>
                      <a:gd name="T17" fmla="*/ 0 h 1680"/>
                      <a:gd name="T18" fmla="*/ 1 w 4032"/>
                      <a:gd name="T19" fmla="*/ 0 h 1680"/>
                      <a:gd name="T20" fmla="*/ 1 w 4032"/>
                      <a:gd name="T21" fmla="*/ 0 h 1680"/>
                      <a:gd name="T22" fmla="*/ 1 w 4032"/>
                      <a:gd name="T23" fmla="*/ 0 h 1680"/>
                      <a:gd name="T24" fmla="*/ 1 w 4032"/>
                      <a:gd name="T25" fmla="*/ 0 h 1680"/>
                      <a:gd name="T26" fmla="*/ 1 w 4032"/>
                      <a:gd name="T27" fmla="*/ 0 h 1680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4032"/>
                      <a:gd name="T43" fmla="*/ 0 h 1680"/>
                      <a:gd name="T44" fmla="*/ 4032 w 4032"/>
                      <a:gd name="T45" fmla="*/ 1680 h 1680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4032" h="1680">
                        <a:moveTo>
                          <a:pt x="0" y="0"/>
                        </a:moveTo>
                        <a:lnTo>
                          <a:pt x="672" y="0"/>
                        </a:lnTo>
                        <a:lnTo>
                          <a:pt x="672" y="432"/>
                        </a:lnTo>
                        <a:lnTo>
                          <a:pt x="1056" y="432"/>
                        </a:lnTo>
                        <a:lnTo>
                          <a:pt x="1056" y="864"/>
                        </a:lnTo>
                        <a:lnTo>
                          <a:pt x="1392" y="864"/>
                        </a:lnTo>
                        <a:lnTo>
                          <a:pt x="1392" y="432"/>
                        </a:lnTo>
                        <a:lnTo>
                          <a:pt x="2064" y="432"/>
                        </a:lnTo>
                        <a:lnTo>
                          <a:pt x="2064" y="864"/>
                        </a:lnTo>
                        <a:lnTo>
                          <a:pt x="2448" y="864"/>
                        </a:lnTo>
                        <a:lnTo>
                          <a:pt x="2448" y="1248"/>
                        </a:lnTo>
                        <a:lnTo>
                          <a:pt x="2832" y="1248"/>
                        </a:lnTo>
                        <a:lnTo>
                          <a:pt x="2832" y="1680"/>
                        </a:lnTo>
                        <a:lnTo>
                          <a:pt x="4032" y="1680"/>
                        </a:lnTo>
                      </a:path>
                    </a:pathLst>
                  </a:custGeom>
                  <a:noFill/>
                  <a:ln w="63360">
                    <a:solidFill>
                      <a:srgbClr val="FF0327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881" name="Line 59"/>
                <p:cNvSpPr>
                  <a:spLocks noChangeShapeType="1"/>
                </p:cNvSpPr>
                <p:nvPr/>
              </p:nvSpPr>
              <p:spPr bwMode="auto">
                <a:xfrm>
                  <a:off x="3352" y="2368"/>
                  <a:ext cx="1" cy="192"/>
                </a:xfrm>
                <a:prstGeom prst="line">
                  <a:avLst/>
                </a:prstGeom>
                <a:noFill/>
                <a:ln w="22320">
                  <a:solidFill>
                    <a:srgbClr val="000000"/>
                  </a:solidFill>
                  <a:miter lim="800000"/>
                  <a:headEnd type="triangle" w="med" len="med"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6874" name="Text Box 60"/>
            <p:cNvSpPr txBox="1">
              <a:spLocks noChangeArrowheads="1"/>
            </p:cNvSpPr>
            <p:nvPr/>
          </p:nvSpPr>
          <p:spPr bwMode="auto">
            <a:xfrm>
              <a:off x="3842" y="3478"/>
              <a:ext cx="1247" cy="5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5000" rIns="90000" bIns="450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Exchange  attempts</a:t>
              </a:r>
            </a:p>
          </p:txBody>
        </p:sp>
        <p:sp>
          <p:nvSpPr>
            <p:cNvPr id="36875" name="Text Box 61"/>
            <p:cNvSpPr txBox="1">
              <a:spLocks noChangeArrowheads="1"/>
            </p:cNvSpPr>
            <p:nvPr/>
          </p:nvSpPr>
          <p:spPr bwMode="auto">
            <a:xfrm>
              <a:off x="2660" y="2504"/>
              <a:ext cx="231" cy="5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5000" rIns="90000" bIns="450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>
                  <a:solidFill>
                    <a:srgbClr val="000000"/>
                  </a:solidFill>
                </a:rPr>
                <a:t>T</a:t>
              </a:r>
            </a:p>
          </p:txBody>
        </p:sp>
        <p:sp>
          <p:nvSpPr>
            <p:cNvPr id="36876" name="Text Box 62"/>
            <p:cNvSpPr txBox="1">
              <a:spLocks noChangeArrowheads="1"/>
            </p:cNvSpPr>
            <p:nvPr/>
          </p:nvSpPr>
          <p:spPr bwMode="auto">
            <a:xfrm>
              <a:off x="3192" y="3056"/>
              <a:ext cx="168" cy="5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5000" rIns="90000" bIns="450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>
                  <a:solidFill>
                    <a:srgbClr val="000000"/>
                  </a:solidFill>
                </a:rPr>
                <a:t>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A-1: NAMD Performance for Different Resource Configurations</a:t>
            </a:r>
            <a:endParaRPr lang="en-US" dirty="0"/>
          </a:p>
        </p:txBody>
      </p:sp>
      <p:pic>
        <p:nvPicPr>
          <p:cNvPr id="12" name="Content Placeholder 11" descr="namd_run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0331" r="-10331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Scenario A-2: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for Different Resource Configurations </a:t>
            </a:r>
            <a:endParaRPr lang="en-US" sz="2400" baseline="-25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24304" y="1706563"/>
            <a:ext cx="3820160" cy="43418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Each experiment was for 8 ensembles; repeated 4 times</a:t>
            </a:r>
          </a:p>
          <a:p>
            <a:r>
              <a:rPr lang="en-US" dirty="0" smtClean="0"/>
              <a:t>Cloud resources alone less suitable for tightly coupled workloads</a:t>
            </a:r>
          </a:p>
          <a:p>
            <a:r>
              <a:rPr lang="en-US" dirty="0" smtClean="0"/>
              <a:t>If Grid and Condor resources are only lightly loaded, additional Cloud resources provide no benefits</a:t>
            </a:r>
          </a:p>
          <a:p>
            <a:r>
              <a:rPr lang="en-US" dirty="0" smtClean="0"/>
              <a:t>However, Cloud resources provide great benefits if on-premise resources are heavily loaded</a:t>
            </a:r>
            <a:endParaRPr lang="en-US" dirty="0"/>
          </a:p>
        </p:txBody>
      </p:sp>
      <p:pic>
        <p:nvPicPr>
          <p:cNvPr id="10" name="Content Placeholder 9" descr="8replica_scenario_grid_condor_cloud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881" b="-26881"/>
          <a:stretch>
            <a:fillRect/>
          </a:stretch>
        </p:blipFill>
        <p:spPr>
          <a:xfrm>
            <a:off x="4344464" y="1417933"/>
            <a:ext cx="4485479" cy="46304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Scenario B: Facilitating Novel Execution Modes</a:t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11" name="Tex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Interoperability and Scale-out enable new ways of resource planning and application execution</a:t>
            </a:r>
          </a:p>
          <a:p>
            <a:r>
              <a:rPr lang="en-US" dirty="0" smtClean="0"/>
              <a:t>Deadline-driven scheduling:  e.g., Need Workload X done before time Y </a:t>
            </a:r>
          </a:p>
          <a:p>
            <a:r>
              <a:rPr lang="en-US" dirty="0" smtClean="0"/>
              <a:t>Adapt workload distribution and resource utilization to ensure completion</a:t>
            </a:r>
          </a:p>
          <a:p>
            <a:r>
              <a:rPr lang="en-US" dirty="0" smtClean="0"/>
              <a:t>Develop Progress Manager; monitor’s state of completion</a:t>
            </a:r>
          </a:p>
          <a:p>
            <a:pPr lvl="1"/>
            <a:r>
              <a:rPr lang="en-US" dirty="0" smtClean="0"/>
              <a:t>Based upon heuristics activates the Pilot-Jobs on Clouds </a:t>
            </a:r>
          </a:p>
          <a:p>
            <a:pPr lvl="1"/>
            <a:r>
              <a:rPr lang="en-US" dirty="0" smtClean="0"/>
              <a:t>Could keep </a:t>
            </a:r>
            <a:r>
              <a:rPr lang="en-US" dirty="0" err="1" smtClean="0"/>
              <a:t>VMs</a:t>
            </a:r>
            <a:r>
              <a:rPr lang="en-US" dirty="0" smtClean="0"/>
              <a:t> cold; or hot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928542" y="263714"/>
            <a:ext cx="8215458" cy="914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Understanding Distributed Applications</a:t>
            </a:r>
            <a:br>
              <a:rPr lang="en-US" sz="2800" dirty="0" smtClean="0"/>
            </a:b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IDEAS: First Principles Development Objectives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757947" y="1874038"/>
            <a:ext cx="7966954" cy="42950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Interoperability:</a:t>
            </a:r>
            <a:r>
              <a:rPr lang="en-US" b="1" dirty="0" smtClean="0"/>
              <a:t>  </a:t>
            </a:r>
            <a:r>
              <a:rPr lang="en-US" dirty="0" smtClean="0"/>
              <a:t>Ability to work across multiple distributed resources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Distributed Scale-Out:  </a:t>
            </a:r>
            <a:r>
              <a:rPr lang="en-US" dirty="0" smtClean="0"/>
              <a:t>The ability to utilize multiple distributed resources concurrently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Extensibility: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Support new patterns/abstractions, different programming systems, functionality &amp; Infrastructure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Adaptivity</a:t>
            </a:r>
            <a:r>
              <a:rPr lang="en-US" b="1" dirty="0" smtClean="0">
                <a:solidFill>
                  <a:srgbClr val="800000"/>
                </a:solidFill>
              </a:rPr>
              <a:t>: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Response to fluctuations in dynamic resource and availability of dynamic data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Simplicity: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Accommodate  above distributed concerns at different levels easily…</a:t>
            </a:r>
          </a:p>
          <a:p>
            <a:pPr>
              <a:buNone/>
            </a:pPr>
            <a:r>
              <a:rPr lang="en-US" dirty="0" smtClean="0">
                <a:solidFill>
                  <a:srgbClr val="800000"/>
                </a:solidFill>
              </a:rPr>
              <a:t>     Challenge: How to develop DA effectively and efficiently with the above as first-class objectives?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77" y="263714"/>
            <a:ext cx="8307623" cy="914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Scenario B: Experimental Results</a:t>
            </a:r>
            <a:endParaRPr lang="en-US" sz="2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4294967295"/>
          </p:nvPr>
        </p:nvSpPr>
        <p:spPr>
          <a:xfrm>
            <a:off x="656566" y="2989440"/>
            <a:ext cx="8235941" cy="38685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Scenario: Ensuring a deadline </a:t>
            </a:r>
            <a:r>
              <a:rPr lang="en-US" dirty="0" err="1" smtClean="0"/>
              <a:t>T</a:t>
            </a:r>
            <a:r>
              <a:rPr lang="en-US" sz="1600" baseline="-25000" dirty="0" err="1" smtClean="0"/>
              <a:t>Max</a:t>
            </a:r>
            <a:r>
              <a:rPr lang="en-US" dirty="0" smtClean="0"/>
              <a:t> for a 8 replica NAMD workload </a:t>
            </a:r>
          </a:p>
          <a:p>
            <a:r>
              <a:rPr lang="en-US" dirty="0" smtClean="0"/>
              <a:t>Experiment performed 10 times; Resources used: LONI and Nimbus </a:t>
            </a:r>
            <a:r>
              <a:rPr lang="en-US" dirty="0" err="1" smtClean="0"/>
              <a:t>ScienceCloud</a:t>
            </a:r>
            <a:endParaRPr lang="en-US" dirty="0" smtClean="0"/>
          </a:p>
          <a:p>
            <a:r>
              <a:rPr lang="en-US" dirty="0" smtClean="0"/>
              <a:t>Progress Manager periodically monitors the progress of the computation and initiates additional big-job objects if necessary (Monitoring interval: 4 minutes)</a:t>
            </a:r>
          </a:p>
          <a:p>
            <a:r>
              <a:rPr lang="en-US" dirty="0" smtClean="0"/>
              <a:t>In 60% of the cases no measures necessary. To hold the defined deadline of 45 minutes additional </a:t>
            </a:r>
            <a:r>
              <a:rPr lang="en-US" dirty="0" err="1" smtClean="0"/>
              <a:t>VMs</a:t>
            </a:r>
            <a:r>
              <a:rPr lang="en-US" dirty="0" smtClean="0"/>
              <a:t> had to be started in 40% of the cases. </a:t>
            </a:r>
          </a:p>
          <a:p>
            <a:endParaRPr lang="en-US" dirty="0"/>
          </a:p>
        </p:txBody>
      </p:sp>
      <p:pic>
        <p:nvPicPr>
          <p:cNvPr id="6" name="Content Placeholder 5" descr="scenarioB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30088" b="-130088"/>
          <a:stretch>
            <a:fillRect/>
          </a:stretch>
        </p:blipFill>
        <p:spPr>
          <a:xfrm>
            <a:off x="2639283" y="0"/>
            <a:ext cx="4298091" cy="397009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Cyber-Infrastructure:</a:t>
            </a:r>
          </a:p>
          <a:p>
            <a:pPr lvl="1"/>
            <a:r>
              <a:rPr lang="en-US" dirty="0" smtClean="0"/>
              <a:t>Whole is greater than the sum of the parts</a:t>
            </a:r>
          </a:p>
          <a:p>
            <a:pPr lvl="2"/>
            <a:r>
              <a:rPr lang="en-US" dirty="0" smtClean="0"/>
              <a:t>Novel Application Execution Modes</a:t>
            </a:r>
            <a:endParaRPr lang="en-US" dirty="0" smtClean="0"/>
          </a:p>
          <a:p>
            <a:pPr lvl="1"/>
            <a:r>
              <a:rPr lang="en-US" dirty="0" smtClean="0"/>
              <a:t>IDEAS Design </a:t>
            </a:r>
            <a:r>
              <a:rPr lang="en-US" dirty="0" smtClean="0"/>
              <a:t>Objective</a:t>
            </a:r>
            <a:endParaRPr lang="en-US" dirty="0" smtClean="0"/>
          </a:p>
          <a:p>
            <a:r>
              <a:rPr lang="en-US" dirty="0" smtClean="0"/>
              <a:t>SAGA Pilot-Job (</a:t>
            </a:r>
            <a:r>
              <a:rPr lang="en-US" dirty="0" err="1" smtClean="0"/>
              <a:t>BigJob</a:t>
            </a:r>
            <a:r>
              <a:rPr lang="en-US" dirty="0" smtClean="0"/>
              <a:t>): API </a:t>
            </a:r>
            <a:r>
              <a:rPr lang="en-US" dirty="0" smtClean="0"/>
              <a:t>for Higher-level </a:t>
            </a:r>
            <a:r>
              <a:rPr lang="en-US" dirty="0" smtClean="0"/>
              <a:t>Functionality</a:t>
            </a:r>
            <a:r>
              <a:rPr lang="en-US" dirty="0" smtClean="0"/>
              <a:t>/Abstractions built upon </a:t>
            </a:r>
            <a:r>
              <a:rPr lang="en-US" b="1" i="1" dirty="0" smtClean="0"/>
              <a:t>basic</a:t>
            </a:r>
            <a:r>
              <a:rPr lang="en-US" dirty="0" smtClean="0"/>
              <a:t> distributed API (SAGA</a:t>
            </a:r>
            <a:r>
              <a:rPr lang="en-US" dirty="0" smtClean="0"/>
              <a:t>)</a:t>
            </a:r>
          </a:p>
          <a:p>
            <a:r>
              <a:rPr lang="en-US" dirty="0" smtClean="0"/>
              <a:t>Pilot-Job + Pilot-Data</a:t>
            </a:r>
          </a:p>
          <a:p>
            <a:pPr lvl="1"/>
            <a:r>
              <a:rPr lang="en-US" dirty="0" smtClean="0"/>
              <a:t>Towards Dat</a:t>
            </a:r>
            <a:r>
              <a:rPr lang="en-US" dirty="0" smtClean="0"/>
              <a:t>a-Intensive Computing</a:t>
            </a:r>
            <a:endParaRPr lang="en-US" dirty="0" smtClean="0"/>
          </a:p>
          <a:p>
            <a:r>
              <a:rPr lang="en-US" dirty="0" err="1" smtClean="0"/>
              <a:t>ExTENCI</a:t>
            </a:r>
            <a:r>
              <a:rPr lang="en-US" dirty="0" smtClean="0"/>
              <a:t> Project – NSF Funded project wherein SAGA-based Pilot-Jobs will be used for </a:t>
            </a:r>
            <a:r>
              <a:rPr lang="en-US" dirty="0" err="1" smtClean="0"/>
              <a:t>EnKF</a:t>
            </a:r>
            <a:r>
              <a:rPr lang="en-US" dirty="0" smtClean="0"/>
              <a:t> for collective/concurrent usage of the </a:t>
            </a:r>
            <a:r>
              <a:rPr lang="en-US" dirty="0" err="1" smtClean="0"/>
              <a:t>TeraGrid</a:t>
            </a:r>
            <a:r>
              <a:rPr lang="en-US" dirty="0" smtClean="0"/>
              <a:t> and OSG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Abstractions (Pilot-Data)</a:t>
            </a:r>
            <a:endParaRPr lang="en-US" dirty="0"/>
          </a:p>
        </p:txBody>
      </p:sp>
      <p:pic>
        <p:nvPicPr>
          <p:cNvPr id="4" name="Content Placeholder 3" descr="affinity_sketch-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5155" r="-75155"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Montage: DAG-based Workflow Application Exemplar</a:t>
            </a:r>
          </a:p>
        </p:txBody>
      </p:sp>
      <p:pic>
        <p:nvPicPr>
          <p:cNvPr id="49155" name="Content Placeholder 4" descr="montage-workflow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3656" r="-13656"/>
          <a:stretch>
            <a:fillRect/>
          </a:stretch>
        </p:blipFill>
        <p:spPr/>
      </p:pic>
      <p:pic>
        <p:nvPicPr>
          <p:cNvPr id="49156" name="Content Placeholder 7" descr="montage-processing.pdf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t="-47559" b="-47559"/>
          <a:stretch>
            <a:fillRect/>
          </a:stretch>
        </p:blipFill>
        <p:spPr>
          <a:xfrm>
            <a:off x="4124325" y="881063"/>
            <a:ext cx="5019675" cy="597693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Characterizing Reservoirs:</a:t>
            </a:r>
            <a:br>
              <a:rPr lang="en-US" smtClean="0"/>
            </a:br>
            <a:r>
              <a:rPr lang="en-US" smtClean="0"/>
              <a:t>Permeability and Porosity</a:t>
            </a:r>
          </a:p>
        </p:txBody>
      </p:sp>
      <p:pic>
        <p:nvPicPr>
          <p:cNvPr id="34819" name="Picture 5" descr="Permeabilit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280" y="1562565"/>
            <a:ext cx="4632480" cy="318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6" descr="porosit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0241" y="3702630"/>
            <a:ext cx="4321440" cy="297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5569921" y="2599474"/>
            <a:ext cx="3425760" cy="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r>
              <a:rPr lang="en-US" sz="2200" dirty="0"/>
              <a:t>Porosity: Measure of capacity (buckets)</a:t>
            </a:r>
          </a:p>
        </p:txBody>
      </p: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424800" y="4998766"/>
            <a:ext cx="3425760" cy="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r>
              <a:rPr lang="en-US" sz="2200" dirty="0"/>
              <a:t>Permeability: Measure of flow (pipes)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44450"/>
            <a:ext cx="1290638" cy="1062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6627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7613" y="36513"/>
            <a:ext cx="1576387" cy="954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SAGA: In a nutshell</a:t>
            </a: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1529880"/>
            <a:ext cx="7966954" cy="5033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and Stable: 80:20 restricted scope and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SAGA: Provides Application* developers with units required to compose high-level functionality across (distinct) distributed systems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(*) One Person’s Application is another Person’s Tool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Picture 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12838"/>
            <a:ext cx="7375525" cy="521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SAGA: In a thousand words..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 and Distributed Applications</a:t>
            </a:r>
          </a:p>
        </p:txBody>
      </p:sp>
      <p:pic>
        <p:nvPicPr>
          <p:cNvPr id="32771" name="Picture 3" descr="modified_dist_app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600200"/>
            <a:ext cx="87471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Taxonomy of  Distributed Application Development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757947" y="1609255"/>
            <a:ext cx="7966954" cy="46088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 of Distributed Execution Mode:</a:t>
            </a:r>
          </a:p>
          <a:p>
            <a:pPr lvl="1"/>
            <a:r>
              <a:rPr lang="en-US" dirty="0" smtClean="0"/>
              <a:t>Implicitly Distributed</a:t>
            </a:r>
          </a:p>
          <a:p>
            <a:pPr lvl="2"/>
            <a:r>
              <a:rPr lang="en-US" dirty="0" smtClean="0"/>
              <a:t>HTC of HPC: 1000 job submissions of NAMD the TG/LONI</a:t>
            </a:r>
          </a:p>
          <a:p>
            <a:pPr lvl="2"/>
            <a:r>
              <a:rPr lang="en-US" dirty="0" smtClean="0"/>
              <a:t>SAGA shell example (</a:t>
            </a:r>
            <a:r>
              <a:rPr lang="en-US" dirty="0" err="1" smtClean="0"/>
              <a:t>cf</a:t>
            </a:r>
            <a:r>
              <a:rPr lang="en-US" dirty="0" smtClean="0"/>
              <a:t> DESHL)</a:t>
            </a:r>
          </a:p>
          <a:p>
            <a:r>
              <a:rPr lang="en-US" dirty="0" smtClean="0"/>
              <a:t>Example of Explicit Coordination and Distribution</a:t>
            </a:r>
          </a:p>
          <a:p>
            <a:pPr lvl="1"/>
            <a:r>
              <a:rPr lang="en-US" dirty="0" smtClean="0"/>
              <a:t>Explicitly Distributed</a:t>
            </a:r>
          </a:p>
          <a:p>
            <a:pPr lvl="2"/>
            <a:r>
              <a:rPr lang="en-US" dirty="0" smtClean="0"/>
              <a:t>DAG-based Workflows (example of Higher-level API)</a:t>
            </a:r>
          </a:p>
          <a:p>
            <a:r>
              <a:rPr lang="en-US" dirty="0" smtClean="0"/>
              <a:t>Example of SAGA-based Frameworks</a:t>
            </a:r>
          </a:p>
          <a:p>
            <a:pPr lvl="2"/>
            <a:r>
              <a:rPr lang="en-US" dirty="0" smtClean="0"/>
              <a:t>Pilot-Jobs, Fault-tolerant Autonomic Framework</a:t>
            </a:r>
          </a:p>
          <a:p>
            <a:pPr lvl="2"/>
            <a:r>
              <a:rPr lang="en-US" dirty="0" err="1" smtClean="0"/>
              <a:t>MapReduce</a:t>
            </a:r>
            <a:r>
              <a:rPr lang="en-US" dirty="0" smtClean="0"/>
              <a:t>,  All-Pairs</a:t>
            </a:r>
          </a:p>
          <a:p>
            <a:pPr lvl="2">
              <a:buNone/>
            </a:pPr>
            <a:endParaRPr lang="en-US" dirty="0" smtClean="0"/>
          </a:p>
          <a:p>
            <a:pPr>
              <a:buNone/>
            </a:pPr>
            <a:r>
              <a:rPr lang="en-US" i="1" dirty="0" smtClean="0"/>
              <a:t>Note: An application can be developed differently, and thus be in more than one category (e.g. DAG-based workflow)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Abstractions for Dynamic Execution (1)  </a:t>
            </a:r>
            <a:br>
              <a:rPr lang="en-US" sz="2700" dirty="0" smtClean="0"/>
            </a:br>
            <a:r>
              <a:rPr lang="en-US" sz="2700" dirty="0" smtClean="0"/>
              <a:t>Container Task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25" y="1752600"/>
            <a:ext cx="8093075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517525" y="5105400"/>
            <a:ext cx="8245475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Adaptive: </a:t>
            </a:r>
          </a:p>
          <a:p>
            <a:r>
              <a:rPr lang="en-US" dirty="0"/>
              <a:t>	Type A: Fix number of replicas; vary cores assigned to each replica.</a:t>
            </a:r>
          </a:p>
          <a:p>
            <a:r>
              <a:rPr lang="en-US" dirty="0"/>
              <a:t>       Type B</a:t>
            </a:r>
            <a:r>
              <a:rPr lang="en-US" dirty="0" smtClean="0"/>
              <a:t>:  </a:t>
            </a:r>
            <a:r>
              <a:rPr lang="en-US" dirty="0"/>
              <a:t>Fix the size of </a:t>
            </a:r>
            <a:r>
              <a:rPr lang="en-US" dirty="0" smtClean="0"/>
              <a:t>replica; </a:t>
            </a:r>
            <a:r>
              <a:rPr lang="en-US" dirty="0"/>
              <a:t>vary number of replicas (Cool Walking)</a:t>
            </a:r>
          </a:p>
          <a:p>
            <a:r>
              <a:rPr lang="en-US" dirty="0"/>
              <a:t>                  -- Same temperature range (adaptive sampling)</a:t>
            </a:r>
          </a:p>
          <a:p>
            <a:r>
              <a:rPr lang="en-US" dirty="0"/>
              <a:t>                  -- Greater temperature range (enhanced dynamics)   </a:t>
            </a:r>
          </a:p>
          <a:p>
            <a:r>
              <a:rPr lang="en-US" dirty="0"/>
              <a:t>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Abstractions for Dynamic Execution (2)</a:t>
            </a:r>
            <a:br>
              <a:rPr lang="en-US" sz="2600" dirty="0" smtClean="0"/>
            </a:br>
            <a:r>
              <a:rPr lang="en-US" sz="2600" dirty="0" smtClean="0"/>
              <a:t>SAGA Pilot-Job (</a:t>
            </a:r>
            <a:r>
              <a:rPr lang="en-US" sz="2600" dirty="0" err="1" smtClean="0"/>
              <a:t>BigJob</a:t>
            </a:r>
            <a:r>
              <a:rPr lang="en-US" sz="2600" dirty="0" smtClean="0"/>
              <a:t>)</a:t>
            </a:r>
            <a:endParaRPr lang="en-US" sz="2600" dirty="0"/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356" r="-23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Abstractions for Dynamic Execution </a:t>
            </a:r>
            <a:r>
              <a:rPr lang="en-US" sz="2400" dirty="0" smtClean="0"/>
              <a:t>(3)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SAGA Pilot-Job</a:t>
            </a:r>
            <a:r>
              <a:rPr lang="en-US" sz="2400" dirty="0" smtClean="0"/>
              <a:t> Framework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SAGA Pilot-Job Framework has three main components:</a:t>
            </a:r>
          </a:p>
          <a:p>
            <a:pPr lvl="1"/>
            <a:r>
              <a:rPr lang="en-US" dirty="0" err="1" smtClean="0"/>
              <a:t>BigJob</a:t>
            </a:r>
            <a:r>
              <a:rPr lang="en-US" dirty="0" smtClean="0"/>
              <a:t> Manager: </a:t>
            </a:r>
          </a:p>
          <a:p>
            <a:pPr lvl="2"/>
            <a:r>
              <a:rPr lang="en-US" dirty="0" smtClean="0"/>
              <a:t>Provides the Pilot-Job abstraction to end-user</a:t>
            </a:r>
          </a:p>
          <a:p>
            <a:pPr lvl="2"/>
            <a:r>
              <a:rPr lang="en-US" dirty="0" err="1" smtClean="0"/>
              <a:t>BigJob</a:t>
            </a:r>
            <a:r>
              <a:rPr lang="en-US" dirty="0" smtClean="0"/>
              <a:t> launches a job, which is just a </a:t>
            </a:r>
            <a:r>
              <a:rPr lang="en-US" dirty="0" err="1" smtClean="0"/>
              <a:t>BigJob</a:t>
            </a:r>
            <a:r>
              <a:rPr lang="en-US" dirty="0" smtClean="0"/>
              <a:t> agent</a:t>
            </a:r>
          </a:p>
          <a:p>
            <a:pPr lvl="2"/>
            <a:r>
              <a:rPr lang="en-US" dirty="0" smtClean="0"/>
              <a:t>Sub-jobs are submitted to </a:t>
            </a:r>
            <a:r>
              <a:rPr lang="en-US" dirty="0" err="1" smtClean="0"/>
              <a:t>BigJob</a:t>
            </a:r>
            <a:r>
              <a:rPr lang="en-US" dirty="0" smtClean="0"/>
              <a:t> Manager;  Ensures sub-job gets right resource based upon Job Id</a:t>
            </a:r>
          </a:p>
          <a:p>
            <a:pPr lvl="1"/>
            <a:r>
              <a:rPr lang="en-US" dirty="0" err="1" smtClean="0"/>
              <a:t>BigJob</a:t>
            </a:r>
            <a:r>
              <a:rPr lang="en-US" dirty="0" smtClean="0"/>
              <a:t> Agent:</a:t>
            </a:r>
          </a:p>
          <a:p>
            <a:pPr lvl="2"/>
            <a:r>
              <a:rPr lang="en-US" dirty="0" smtClean="0"/>
              <a:t>Represents the Pilot-Job</a:t>
            </a:r>
          </a:p>
          <a:p>
            <a:pPr lvl="2"/>
            <a:r>
              <a:rPr lang="en-US" dirty="0" smtClean="0"/>
              <a:t>Application-level Resource Manager on each Resource</a:t>
            </a:r>
          </a:p>
          <a:p>
            <a:pPr lvl="1"/>
            <a:r>
              <a:rPr lang="en-US" dirty="0" smtClean="0"/>
              <a:t>Communication Board (Advert Service):</a:t>
            </a:r>
          </a:p>
          <a:p>
            <a:pPr lvl="2"/>
            <a:r>
              <a:rPr lang="en-US" dirty="0" smtClean="0"/>
              <a:t>Communication and Coordination between </a:t>
            </a:r>
            <a:r>
              <a:rPr lang="en-US" dirty="0" err="1" smtClean="0"/>
              <a:t>BigJob</a:t>
            </a:r>
            <a:r>
              <a:rPr lang="en-US" dirty="0" smtClean="0"/>
              <a:t> Manager and Agent</a:t>
            </a:r>
          </a:p>
          <a:p>
            <a:r>
              <a:rPr lang="en-US" dirty="0" err="1" smtClean="0"/>
              <a:t>BigJob</a:t>
            </a:r>
            <a:r>
              <a:rPr lang="en-US" dirty="0" smtClean="0"/>
              <a:t> and Sub-Job classes/interfaces</a:t>
            </a:r>
          </a:p>
          <a:p>
            <a:pPr lvl="1"/>
            <a:r>
              <a:rPr lang="en-US" dirty="0" smtClean="0"/>
              <a:t>Extension of SAGA job API	</a:t>
            </a:r>
          </a:p>
          <a:p>
            <a:pPr lvl="2"/>
            <a:r>
              <a:rPr lang="en-US" dirty="0" smtClean="0"/>
              <a:t>Uses SAGA job state-model; regular SAGA job description</a:t>
            </a:r>
          </a:p>
          <a:p>
            <a:pPr lvl="1"/>
            <a:r>
              <a:rPr lang="en-US" dirty="0" smtClean="0"/>
              <a:t>Uses Advert service and files API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178</TotalTime>
  <Words>1399</Words>
  <Application>Microsoft Macintosh PowerPoint</Application>
  <PresentationFormat>On-screen Show (4:3)</PresentationFormat>
  <Paragraphs>149</Paragraphs>
  <Slides>24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Perspective</vt:lpstr>
      <vt:lpstr>SAGA BigJob: An Extensible, Interoperable Pilot-Job Abstraction for Distributed Applications &amp; Systems</vt:lpstr>
      <vt:lpstr>Understanding Distributed Applications IDEAS: First Principles Development Objectives</vt:lpstr>
      <vt:lpstr>SAGA: In a nutshell</vt:lpstr>
      <vt:lpstr>SAGA: In a thousand words..</vt:lpstr>
      <vt:lpstr>SAGA and Distributed Applications</vt:lpstr>
      <vt:lpstr>Taxonomy of  Distributed Application Development</vt:lpstr>
      <vt:lpstr>Abstractions for Dynamic Execution (1)   Container Task</vt:lpstr>
      <vt:lpstr>Abstractions for Dynamic Execution (2) SAGA Pilot-Job (BigJob)</vt:lpstr>
      <vt:lpstr>Abstractions for Dynamic Execution (3) SAGA Pilot-Job Framework</vt:lpstr>
      <vt:lpstr>Pilot-Jobs: Commonly Used Abstraction</vt:lpstr>
      <vt:lpstr>SAGA Pilot-Job:  Condor </vt:lpstr>
      <vt:lpstr>SAGA Pilot-Job:  Condor (2) </vt:lpstr>
      <vt:lpstr>SAGA Pilot-Job:  Cloud </vt:lpstr>
      <vt:lpstr>Deployment &amp; Scheduling of  Multiple  Infrastructure Independent Pilot-Jobs</vt:lpstr>
      <vt:lpstr>BigJob Start-up Times</vt:lpstr>
      <vt:lpstr>Generalized Ensemble Methods: Ensembles Can Enhance Sampling</vt:lpstr>
      <vt:lpstr>Scenario A-1: NAMD Performance for Different Resource Configurations</vt:lpstr>
      <vt:lpstr>Scenario A-2: Tc for Different Resource Configurations </vt:lpstr>
      <vt:lpstr>Scenario B: Facilitating Novel Execution Modes </vt:lpstr>
      <vt:lpstr>Scenario B: Experimental Results</vt:lpstr>
      <vt:lpstr>Conclusions and Future Work</vt:lpstr>
      <vt:lpstr>Role of Abstractions (Pilot-Data)</vt:lpstr>
      <vt:lpstr>Montage: DAG-based Workflow Application Exemplar</vt:lpstr>
      <vt:lpstr>Characterizing Reservoirs: Permeability and Porosity</vt:lpstr>
    </vt:vector>
  </TitlesOfParts>
  <Company>Louisiana State Univeristy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SAGA</dc:title>
  <dc:creator>Ole Weidner</dc:creator>
  <cp:lastModifiedBy>Shantenu Jha</cp:lastModifiedBy>
  <cp:revision>558</cp:revision>
  <cp:lastPrinted>2010-01-20T14:22:57Z</cp:lastPrinted>
  <dcterms:created xsi:type="dcterms:W3CDTF">2010-05-17T21:08:57Z</dcterms:created>
  <dcterms:modified xsi:type="dcterms:W3CDTF">2010-05-17T23:46:31Z</dcterms:modified>
</cp:coreProperties>
</file>